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98" r:id="rId3"/>
    <p:sldId id="396" r:id="rId4"/>
    <p:sldId id="397" r:id="rId5"/>
    <p:sldId id="394" r:id="rId6"/>
    <p:sldId id="393" r:id="rId7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81B340E-FD4A-4760-844E-761BE4994AD8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FB36E41-AB61-49B0-95C8-176A6B976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BD1D-0700-47C3-814E-81562E99B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5EC65-1A5A-4289-AE29-8ABCA90A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3C79-2723-470F-BC48-F2C6C5F3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9531-8C3C-4E6A-82FA-EA2CC30F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D057-A54F-4608-88BB-31659AD9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A118-1202-4ECF-AB21-308F9073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5C1F-BF4C-437C-B716-5FCA5C05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3A42-3359-486B-BA77-E0E21C83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0F3B-D9B5-4FD1-B9F0-B406FF54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8660-E0C0-4177-A475-31872B3F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9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9C7A8-7011-46FE-936C-5D3E294E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03CC5-11A8-4914-A3BA-5616FBF3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5A1C-5556-4E27-81C5-6F15CD38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7C9B-9BD6-4C16-A311-942BB15A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BD72-9FCB-415A-82A2-EC639C90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9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055-866F-4D36-95CC-8F466CF5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B7A4-4E28-423C-A31A-E3B711BA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FEA7-0F39-43E8-989D-8E9C7904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39C2-1203-4A80-A162-CC3E7606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FBAC-6BF7-49A2-988E-7EBD032B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1A61-A41E-482F-992D-1D7C271E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F00B-4437-41AA-A288-CDC306C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903E-9E08-44F0-AA90-F0A3E61D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67A4-6D46-40C6-8454-220AC74D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A91E-3751-4686-91DA-04E9CDF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A7B-3F4A-4897-9D67-C84DCA0A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BF1-1B68-40FC-BE8F-4C1EC946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8147-0C24-4F78-822F-E37AA7C3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52C6-E125-4E7B-AF8A-64B2F31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3D65-2769-4D6E-8353-DA705E5C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3FC2-12C8-4995-8397-BE3191C7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A3FD-DC61-4750-AF42-7CD2C5F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D460-D6B5-4A41-85EA-9FA0C7F5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792D-5A1A-4080-9BEE-6CB0FEE4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ABC6-BB82-4198-925C-FB7B8BC20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54C4D-C559-4FA8-B445-24F91D728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AA3E5-78CF-453C-BCD2-6A35680F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D784E-AA5F-4B38-891D-056E2AB1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E7610-7A0A-4EC4-B29C-A3EE5BAC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D634-0A18-472B-9BBB-036633E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F2F2-5BAA-46F8-9287-5AFAEF2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4BA5-1F86-4A07-BD80-4FDF6C5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77DF-E572-4528-876E-186B55A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0B654-596A-4851-922A-E44BFCF0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F2AE-A73C-4265-9955-02BEAB4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7259-FFB7-4A8E-948B-8A7AE7D1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224E-B1C8-40B2-936F-03B823BA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4AC5-4F15-4D3E-B5CB-E7D519CF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A9BE0-1AB9-4CB0-B8A4-969ECB44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41992-2BF3-4505-8A04-8874134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19B0-A92A-4628-B775-42C20D4C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49F64-6E48-4A23-B53E-7720F18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7FF1-F4A2-495B-A659-318A11A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56D43-BE57-4C8E-B1F8-16F84601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149A1-7EC4-43B7-B53F-9F829B47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9F1EB-E54E-4F47-AE0F-39C4EEF9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BF75-795B-4E5A-8BD1-D80B493A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316B-E23F-48FA-95F4-448256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"/>
            <a:lum/>
          </a:blip>
          <a:srcRect/>
          <a:stretch>
            <a:fillRect l="19000" t="-37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26019-BBB5-47F1-BED0-5A004FEA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A31F-A345-434E-8550-D3E117D3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BEE6-919F-4B49-A140-6BFFF197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5435-10EB-429A-9147-CCF6491141B7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516F-7052-43C2-94DC-17FA5EAB6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4F58-4CA7-447F-A563-03CE9A88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1793875" y="1750844"/>
            <a:ext cx="82422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Earls Colne Neighbourhood Plan</a:t>
            </a:r>
          </a:p>
          <a:p>
            <a:pPr algn="ctr"/>
            <a:endParaRPr lang="en-GB" sz="4400" b="1" dirty="0"/>
          </a:p>
          <a:p>
            <a:pPr algn="ctr"/>
            <a:r>
              <a:rPr lang="en-GB" sz="3200" b="1" dirty="0"/>
              <a:t>Parish Council Update </a:t>
            </a:r>
          </a:p>
          <a:p>
            <a:pPr algn="ctr"/>
            <a:r>
              <a:rPr lang="en-GB" sz="3200" b="1" dirty="0"/>
              <a:t>Wednesday 16th October 2019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1CAE7-02A6-406D-951F-87D6E30AD242}"/>
              </a:ext>
            </a:extLst>
          </p:cNvPr>
          <p:cNvGrpSpPr/>
          <p:nvPr/>
        </p:nvGrpSpPr>
        <p:grpSpPr>
          <a:xfrm>
            <a:off x="0" y="6370320"/>
            <a:ext cx="12192000" cy="450016"/>
            <a:chOff x="0" y="6370320"/>
            <a:chExt cx="12192000" cy="4500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47E353-BB85-4B9B-B66B-8319318F1E39}"/>
                </a:ext>
              </a:extLst>
            </p:cNvPr>
            <p:cNvCxnSpPr/>
            <p:nvPr/>
          </p:nvCxnSpPr>
          <p:spPr>
            <a:xfrm flipV="1">
              <a:off x="0" y="6370320"/>
              <a:ext cx="12192000" cy="7112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B36962-BE1B-4C56-B177-C0EF68D1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160" y="6441439"/>
              <a:ext cx="285709" cy="378897"/>
            </a:xfrm>
            <a:prstGeom prst="rect">
              <a:avLst/>
            </a:prstGeom>
          </p:spPr>
        </p:pic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CB517F-69D7-4773-9DD4-FF56C03E8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48869"/>
            <a:ext cx="1778594" cy="12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D7A0-1EB6-40E7-8C6A-4AE2EE48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9C4D-D213-4A82-AFBE-EF7DC5D0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33"/>
            <a:ext cx="10515600" cy="1523967"/>
          </a:xfrm>
        </p:spPr>
        <p:txBody>
          <a:bodyPr>
            <a:normAutofit/>
          </a:bodyPr>
          <a:lstStyle/>
          <a:p>
            <a:r>
              <a:rPr lang="en-GB" sz="2400" dirty="0"/>
              <a:t>Village Profile Report received from RCCE</a:t>
            </a:r>
          </a:p>
          <a:p>
            <a:r>
              <a:rPr lang="en-GB" sz="2400" dirty="0"/>
              <a:t>Housing Needs Assessment has been commissioned with consultant</a:t>
            </a:r>
          </a:p>
          <a:p>
            <a:r>
              <a:rPr lang="en-GB" sz="2400" dirty="0"/>
              <a:t>Organisation of “Open Day” event in progress</a:t>
            </a:r>
          </a:p>
          <a:p>
            <a:endParaRPr lang="en-GB" sz="24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9037F3C-D057-4B8B-9664-C2AC291E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48869"/>
            <a:ext cx="1778594" cy="12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D7A0-1EB6-40E7-8C6A-4AE2EE48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Village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9C4D-D213-4A82-AFBE-EF7DC5D0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477"/>
            <a:ext cx="10515600" cy="1136910"/>
          </a:xfrm>
        </p:spPr>
        <p:txBody>
          <a:bodyPr>
            <a:noAutofit/>
          </a:bodyPr>
          <a:lstStyle/>
          <a:p>
            <a:r>
              <a:rPr lang="en-GB" sz="1800" dirty="0"/>
              <a:t>Report now received from RCCE based on 2011 Census and other government statistics</a:t>
            </a:r>
          </a:p>
          <a:p>
            <a:pPr lvl="1"/>
            <a:r>
              <a:rPr lang="en-GB" sz="1800" dirty="0"/>
              <a:t>Total Population 3,695</a:t>
            </a:r>
          </a:p>
          <a:p>
            <a:pPr lvl="1"/>
            <a:r>
              <a:rPr lang="en-GB" sz="1800" dirty="0"/>
              <a:t>Total Households 1,555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9037F3C-D057-4B8B-9664-C2AC291E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48869"/>
            <a:ext cx="1778594" cy="128560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2FE719-049E-4E5B-9363-529CC2CEB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55963"/>
              </p:ext>
            </p:extLst>
          </p:nvPr>
        </p:nvGraphicFramePr>
        <p:xfrm>
          <a:off x="838200" y="2571387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636">
                  <a:extLst>
                    <a:ext uri="{9D8B030D-6E8A-4147-A177-3AD203B41FA5}">
                      <a16:colId xmlns:a16="http://schemas.microsoft.com/office/drawing/2014/main" val="166621314"/>
                    </a:ext>
                  </a:extLst>
                </a:gridCol>
                <a:gridCol w="1764364">
                  <a:extLst>
                    <a:ext uri="{9D8B030D-6E8A-4147-A177-3AD203B41FA5}">
                      <a16:colId xmlns:a16="http://schemas.microsoft.com/office/drawing/2014/main" val="1650564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81741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5520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Age Groups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Earls Colne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5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 to 15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19.0%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18.6%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18.9%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7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16 to 65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59.8%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63.0%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64.7%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5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Over 65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21.2%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18.3%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16.3%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5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Housing Types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7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Detached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31.9%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30.4%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22.3%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8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Semi Detached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33.5%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30.9%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30.7%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Terraced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25.0%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21.3%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24.5%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Flats (Purpose Built)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14.4%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16.7%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Flats (Other)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0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9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D7A0-1EB6-40E7-8C6A-4AE2EE48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Village Profile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9037F3C-D057-4B8B-9664-C2AC291E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48869"/>
            <a:ext cx="1778594" cy="128560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2FE719-049E-4E5B-9363-529CC2CEB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55878"/>
              </p:ext>
            </p:extLst>
          </p:nvPr>
        </p:nvGraphicFramePr>
        <p:xfrm>
          <a:off x="838200" y="1551109"/>
          <a:ext cx="8128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040">
                  <a:extLst>
                    <a:ext uri="{9D8B030D-6E8A-4147-A177-3AD203B41FA5}">
                      <a16:colId xmlns:a16="http://schemas.microsoft.com/office/drawing/2014/main" val="166621314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165056470"/>
                    </a:ext>
                  </a:extLst>
                </a:gridCol>
                <a:gridCol w="1607419">
                  <a:extLst>
                    <a:ext uri="{9D8B030D-6E8A-4147-A177-3AD203B41FA5}">
                      <a16:colId xmlns:a16="http://schemas.microsoft.com/office/drawing/2014/main" val="1218174194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55520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Earls Colne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60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Home Ownership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5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Owner Occupied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68.1%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71.9%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64.1%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0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Local authority rented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2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Housing association rented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1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Private rented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14.4%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13.8%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18.3%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7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u="sng" dirty="0">
                          <a:solidFill>
                            <a:schemeClr val="tx1"/>
                          </a:solidFill>
                        </a:rPr>
                        <a:t>Private 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5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Households with no 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16.0%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18.0%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25.8%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7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One 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37.8%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42.1%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42.2%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5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Two 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34.6%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24.7%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5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Three 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Four+ Cars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7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76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D7A0-1EB6-40E7-8C6A-4AE2EE48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Housing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9C4D-D213-4A82-AFBE-EF7DC5D0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261"/>
            <a:ext cx="10515600" cy="2592371"/>
          </a:xfrm>
        </p:spPr>
        <p:txBody>
          <a:bodyPr>
            <a:normAutofit/>
          </a:bodyPr>
          <a:lstStyle/>
          <a:p>
            <a:r>
              <a:rPr lang="en-GB" sz="2000" dirty="0"/>
              <a:t>Initial interview held with consultant</a:t>
            </a:r>
          </a:p>
          <a:p>
            <a:r>
              <a:rPr lang="en-GB" sz="2000" dirty="0"/>
              <a:t>Analysis to include new housing which has planning consent even if yet unbuilt</a:t>
            </a:r>
          </a:p>
          <a:p>
            <a:r>
              <a:rPr lang="en-GB" sz="2000" dirty="0"/>
              <a:t>Study to include comparison with BDC housing needs survey at “district” level</a:t>
            </a:r>
          </a:p>
          <a:p>
            <a:r>
              <a:rPr lang="en-GB" sz="2000" dirty="0"/>
              <a:t>Clear definition to be included on “affordable housing”</a:t>
            </a:r>
          </a:p>
          <a:p>
            <a:r>
              <a:rPr lang="en-GB" sz="2000" dirty="0"/>
              <a:t>Assessment will be based on 2011 census plus more recent data from BDC</a:t>
            </a:r>
          </a:p>
          <a:p>
            <a:r>
              <a:rPr lang="en-GB" sz="2000" dirty="0"/>
              <a:t>Exercise to be completed in 8 to 12 weeks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9037F3C-D057-4B8B-9664-C2AC291E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48869"/>
            <a:ext cx="1778594" cy="12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530521-BA33-403F-BEEB-1B1D37C4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69" y="228050"/>
            <a:ext cx="11360800" cy="763600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“Open Day” Event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CF22CCA-BBC8-4ADD-B0CA-AF2C5F01A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48869"/>
            <a:ext cx="1778594" cy="1285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6B96E-EB9A-4479-A23C-CEE6BECFDCA4}"/>
              </a:ext>
            </a:extLst>
          </p:cNvPr>
          <p:cNvSpPr txBox="1"/>
          <p:nvPr/>
        </p:nvSpPr>
        <p:spPr>
          <a:xfrm>
            <a:off x="770024" y="1070831"/>
            <a:ext cx="10404906" cy="531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Date: Saturday 23</a:t>
            </a:r>
            <a:r>
              <a:rPr lang="en-GB" sz="1600" b="1" baseline="30000" dirty="0"/>
              <a:t>rd</a:t>
            </a:r>
            <a:r>
              <a:rPr lang="en-GB" sz="1600" b="1" dirty="0"/>
              <a:t> November 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Time: 10.00am to 4.00pm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Venue: Village Hall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Event to be far more wide ranging than just the Neighbourhood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Most organisations, associations and other groups active in the village to be represented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Theme to be </a:t>
            </a:r>
            <a:r>
              <a:rPr lang="en-GB" sz="1600" b="1" i="1" dirty="0"/>
              <a:t>“So you think you know your village?”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Main Objectives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To raise awareness of the numerous activities already going on in the village and encourage more participation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To update on progress with the Neighbourhood Plan and engage with residents on several key issues (new housing, parking, traffic, school, doctors, etc)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Promotional activities to publicise the event to include poster campaign, social media and mail out to all residents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Funding for the event partly from the NP grant and District Councillor but request for additional funding from Parish Council</a:t>
            </a:r>
          </a:p>
        </p:txBody>
      </p:sp>
    </p:spTree>
    <p:extLst>
      <p:ext uri="{BB962C8B-B14F-4D97-AF65-F5344CB8AC3E}">
        <p14:creationId xmlns:p14="http://schemas.microsoft.com/office/powerpoint/2010/main" val="391933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436</Words>
  <Application>Microsoft Office PowerPoint</Application>
  <PresentationFormat>Widescreen</PresentationFormat>
  <Paragraphs>111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Current Activities</vt:lpstr>
      <vt:lpstr>Village Profile</vt:lpstr>
      <vt:lpstr>Village Profile</vt:lpstr>
      <vt:lpstr>Housing Needs Assessment</vt:lpstr>
      <vt:lpstr>“Open Day”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Calton</dc:creator>
  <cp:lastModifiedBy>Tony Calton</cp:lastModifiedBy>
  <cp:revision>137</cp:revision>
  <cp:lastPrinted>2019-02-04T13:13:15Z</cp:lastPrinted>
  <dcterms:created xsi:type="dcterms:W3CDTF">2018-10-10T10:01:30Z</dcterms:created>
  <dcterms:modified xsi:type="dcterms:W3CDTF">2019-10-16T10:46:09Z</dcterms:modified>
</cp:coreProperties>
</file>